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82" r:id="rId3"/>
    <p:sldId id="281" r:id="rId4"/>
    <p:sldId id="283" r:id="rId5"/>
    <p:sldId id="259" r:id="rId6"/>
    <p:sldId id="284" r:id="rId7"/>
    <p:sldId id="285" r:id="rId8"/>
    <p:sldId id="276" r:id="rId9"/>
    <p:sldId id="269" r:id="rId10"/>
    <p:sldId id="272" r:id="rId11"/>
    <p:sldId id="273" r:id="rId12"/>
    <p:sldId id="275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CC00"/>
    <a:srgbClr val="0000CC"/>
    <a:srgbClr val="33CC3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39F5A-B21A-43B7-9959-DAD44474D62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78566-AD66-491D-BC4F-BBC9A33A1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0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78566-AD66-491D-BC4F-BBC9A33A15C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64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378621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Теоретические основы </a:t>
            </a:r>
            <a:r>
              <a:rPr lang="ru-RU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кинезиологического</a:t>
            </a: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подхода 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физическому воспитанию дошкольников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29058" y="4500570"/>
            <a:ext cx="4986318" cy="17145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Копенская</a:t>
            </a: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Е.Н.,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з</a:t>
            </a: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аведующий </a:t>
            </a:r>
            <a:r>
              <a:rPr lang="ru-RU" sz="21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2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«Детский сад № 356 Центрального района Волгограда»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Югова Н.В., старший воспитатель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7" t="29626" r="38290" b="25290"/>
          <a:stretch/>
        </p:blipFill>
        <p:spPr bwMode="auto">
          <a:xfrm>
            <a:off x="1878106" y="188640"/>
            <a:ext cx="5387788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27" y="4981097"/>
            <a:ext cx="4104456" cy="1876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371703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На базе МОУ «Детский сад № 356 Центрального района Волгограда» 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 января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2024 года реализовывается инновационный проект по теме: «</a:t>
            </a:r>
            <a:r>
              <a:rPr lang="ru-RU" dirty="0">
                <a:latin typeface="Times New Roman"/>
                <a:ea typeface="Times New Roman"/>
              </a:rPr>
              <a:t>Физическое воспитание старших дошкольников на основе </a:t>
            </a:r>
            <a:r>
              <a:rPr lang="ru-RU" dirty="0" err="1">
                <a:latin typeface="Times New Roman"/>
                <a:ea typeface="Times New Roman"/>
              </a:rPr>
              <a:t>кинезиологического</a:t>
            </a:r>
            <a:r>
              <a:rPr lang="ru-RU" dirty="0">
                <a:latin typeface="Times New Roman"/>
                <a:ea typeface="Times New Roman"/>
              </a:rPr>
              <a:t> подхода».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10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/>
                <a:ea typeface="Times New Roman"/>
              </a:rPr>
              <a:t>	</a:t>
            </a:r>
            <a:r>
              <a:rPr lang="ru-RU" sz="2400" b="1" dirty="0" smtClean="0">
                <a:latin typeface="Times New Roman"/>
                <a:ea typeface="Times New Roman"/>
              </a:rPr>
              <a:t>Сохранение </a:t>
            </a:r>
            <a:r>
              <a:rPr lang="ru-RU" sz="2400" b="1" dirty="0">
                <a:latin typeface="Times New Roman"/>
                <a:ea typeface="Times New Roman"/>
              </a:rPr>
              <a:t>и укрепление здоровья детей – одна из главных стратегических задач развития страны. </a:t>
            </a:r>
            <a:endParaRPr lang="ru-RU" sz="2400" b="1" dirty="0" smtClean="0">
              <a:latin typeface="Times New Roman"/>
              <a:ea typeface="Times New Roman"/>
            </a:endParaRPr>
          </a:p>
          <a:p>
            <a:pPr algn="just"/>
            <a:r>
              <a:rPr lang="ru-RU" sz="2400" dirty="0" smtClean="0">
                <a:latin typeface="Times New Roman"/>
                <a:ea typeface="Times New Roman"/>
              </a:rPr>
              <a:t>	В </a:t>
            </a:r>
            <a:r>
              <a:rPr lang="ru-RU" sz="2400" dirty="0">
                <a:latin typeface="Times New Roman"/>
                <a:ea typeface="Times New Roman"/>
              </a:rPr>
              <a:t>настоящее время </a:t>
            </a:r>
            <a:r>
              <a:rPr lang="ru-RU" sz="2400" dirty="0" smtClean="0">
                <a:latin typeface="Times New Roman"/>
                <a:ea typeface="Times New Roman"/>
              </a:rPr>
              <a:t>отмечается </a:t>
            </a:r>
            <a:r>
              <a:rPr lang="ru-RU" sz="2400" dirty="0">
                <a:latin typeface="Times New Roman"/>
                <a:ea typeface="Times New Roman"/>
              </a:rPr>
              <a:t>резкое увеличение числа </a:t>
            </a:r>
            <a:r>
              <a:rPr lang="ru-RU" sz="2400" dirty="0" smtClean="0">
                <a:latin typeface="Times New Roman"/>
                <a:ea typeface="Times New Roman"/>
              </a:rPr>
              <a:t>детей: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с проблемами физического здоровья и психического </a:t>
            </a:r>
            <a:r>
              <a:rPr lang="ru-RU" sz="2400" dirty="0" smtClean="0">
                <a:latin typeface="Times New Roman"/>
                <a:ea typeface="Times New Roman"/>
              </a:rPr>
              <a:t>развития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с экранной </a:t>
            </a:r>
            <a:r>
              <a:rPr lang="ru-RU" sz="2400" dirty="0" smtClean="0">
                <a:latin typeface="Times New Roman"/>
                <a:ea typeface="Times New Roman"/>
              </a:rPr>
              <a:t>зависимостью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эмоциональной </a:t>
            </a:r>
            <a:r>
              <a:rPr lang="ru-RU" sz="2400" dirty="0" smtClean="0">
                <a:latin typeface="Times New Roman"/>
                <a:ea typeface="Times New Roman"/>
              </a:rPr>
              <a:t>нестабильностью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низким уровнем коммуникативной компетентности. </a:t>
            </a:r>
            <a:endParaRPr lang="ru-RU" sz="2400" dirty="0" smtClean="0">
              <a:latin typeface="Times New Roman"/>
              <a:ea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sz="2400" dirty="0" smtClean="0">
              <a:latin typeface="Times New Roman"/>
              <a:ea typeface="Times New Roman"/>
            </a:endParaRPr>
          </a:p>
          <a:p>
            <a:pPr algn="ctr"/>
            <a:r>
              <a:rPr lang="ru-RU" sz="2400" b="1" dirty="0" smtClean="0">
                <a:latin typeface="Times New Roman"/>
                <a:ea typeface="Times New Roman"/>
              </a:rPr>
              <a:t>Детям 7 лет предстоит обучаться в </a:t>
            </a:r>
            <a:r>
              <a:rPr lang="ru-RU" sz="2400" b="1" dirty="0">
                <a:latin typeface="Times New Roman"/>
                <a:ea typeface="Times New Roman"/>
              </a:rPr>
              <a:t>школе. </a:t>
            </a:r>
            <a:endParaRPr lang="ru-RU" sz="2400" b="1" dirty="0" smtClean="0">
              <a:latin typeface="Times New Roman"/>
              <a:ea typeface="Times New Roman"/>
            </a:endParaRPr>
          </a:p>
          <a:p>
            <a:pPr algn="just"/>
            <a:endParaRPr lang="ru-RU" sz="2400" dirty="0" smtClean="0">
              <a:latin typeface="Times New Roman"/>
              <a:ea typeface="Times New Roman"/>
            </a:endParaRPr>
          </a:p>
          <a:p>
            <a:pPr algn="just"/>
            <a:endParaRPr lang="ru-RU" sz="2400" dirty="0" smtClean="0">
              <a:latin typeface="Times New Roman"/>
              <a:ea typeface="Times New Roman"/>
            </a:endParaRPr>
          </a:p>
          <a:p>
            <a:pPr algn="just"/>
            <a:r>
              <a:rPr lang="ru-RU" sz="2400" dirty="0" smtClean="0">
                <a:latin typeface="Times New Roman"/>
                <a:ea typeface="Times New Roman"/>
              </a:rPr>
              <a:t>возникает </a:t>
            </a:r>
            <a:r>
              <a:rPr lang="ru-RU" sz="2400" dirty="0">
                <a:latin typeface="Times New Roman"/>
                <a:ea typeface="Times New Roman"/>
              </a:rPr>
              <a:t>необходимость правильно организовывать двигательную деятельность малышей в дошкольном учреждении и дома, которая способна обеспечить не только физическое, но и их  психическое развитие.</a:t>
            </a:r>
            <a:endParaRPr lang="ru-RU" sz="24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4" y="4418374"/>
            <a:ext cx="46900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2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62479"/>
            <a:ext cx="4248472" cy="318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940" y="0"/>
            <a:ext cx="3131840" cy="23488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-171400"/>
            <a:ext cx="4184981" cy="3138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636" y="4080624"/>
            <a:ext cx="2291364" cy="267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Picture background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0406" y="3355658"/>
            <a:ext cx="1731313" cy="340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28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428604"/>
            <a:ext cx="8643998" cy="1000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 области физического воспитания </a:t>
            </a:r>
            <a:r>
              <a:rPr lang="ru-RU" b="1" dirty="0" err="1" smtClean="0">
                <a:solidFill>
                  <a:schemeClr val="tx1"/>
                </a:solidFill>
              </a:rPr>
              <a:t>кинезиология</a:t>
            </a:r>
            <a:r>
              <a:rPr lang="ru-RU" b="1" dirty="0" smtClean="0">
                <a:solidFill>
                  <a:schemeClr val="tx1"/>
                </a:solidFill>
              </a:rPr>
              <a:t> рассматривается как наука, расположенная на стыке психологии, психотерапии, нейропсихологии и телесных практик  (Б.В. </a:t>
            </a:r>
            <a:r>
              <a:rPr lang="ru-RU" b="1" dirty="0" err="1" smtClean="0">
                <a:solidFill>
                  <a:schemeClr val="tx1"/>
                </a:solidFill>
              </a:rPr>
              <a:t>Коренберг</a:t>
            </a:r>
            <a:r>
              <a:rPr lang="ru-RU" b="1" dirty="0" smtClean="0">
                <a:solidFill>
                  <a:schemeClr val="tx1"/>
                </a:solidFill>
              </a:rPr>
              <a:t>, 2005; В.К. </a:t>
            </a:r>
            <a:r>
              <a:rPr lang="ru-RU" b="1" dirty="0" err="1" smtClean="0">
                <a:solidFill>
                  <a:schemeClr val="tx1"/>
                </a:solidFill>
              </a:rPr>
              <a:t>Бальсевич</a:t>
            </a:r>
            <a:r>
              <a:rPr lang="ru-RU" b="1" dirty="0" smtClean="0">
                <a:solidFill>
                  <a:schemeClr val="tx1"/>
                </a:solidFill>
              </a:rPr>
              <a:t>, 2018; Н.М. </a:t>
            </a:r>
            <a:r>
              <a:rPr lang="ru-RU" b="1" dirty="0" err="1" smtClean="0">
                <a:solidFill>
                  <a:schemeClr val="tx1"/>
                </a:solidFill>
              </a:rPr>
              <a:t>Медвецкая</a:t>
            </a:r>
            <a:r>
              <a:rPr lang="ru-RU" b="1" dirty="0" smtClean="0">
                <a:solidFill>
                  <a:schemeClr val="tx1"/>
                </a:solidFill>
              </a:rPr>
              <a:t>, 2020)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71612"/>
            <a:ext cx="8643998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 сегодняшний момент в предметном поле физического воспитания подрастающего поколения имеются работы, доказывающие его эффективность с позиции построения </a:t>
            </a:r>
            <a:r>
              <a:rPr lang="ru-RU" b="1" dirty="0" err="1" smtClean="0">
                <a:solidFill>
                  <a:schemeClr val="tx1"/>
                </a:solidFill>
              </a:rPr>
              <a:t>кинезиологического</a:t>
            </a:r>
            <a:r>
              <a:rPr lang="ru-RU" b="1" dirty="0" smtClean="0">
                <a:solidFill>
                  <a:schemeClr val="tx1"/>
                </a:solidFill>
              </a:rPr>
              <a:t> подхода (Т.В. </a:t>
            </a:r>
            <a:r>
              <a:rPr lang="ru-RU" b="1" dirty="0" err="1" smtClean="0">
                <a:solidFill>
                  <a:schemeClr val="tx1"/>
                </a:solidFill>
              </a:rPr>
              <a:t>Колтошова</a:t>
            </a:r>
            <a:r>
              <a:rPr lang="ru-RU" b="1" dirty="0" smtClean="0">
                <a:solidFill>
                  <a:schemeClr val="tx1"/>
                </a:solidFill>
              </a:rPr>
              <a:t>, 2015; С.Х. </a:t>
            </a:r>
            <a:r>
              <a:rPr lang="ru-RU" b="1" dirty="0" err="1" smtClean="0">
                <a:solidFill>
                  <a:schemeClr val="tx1"/>
                </a:solidFill>
              </a:rPr>
              <a:t>Тахранова</a:t>
            </a:r>
            <a:r>
              <a:rPr lang="ru-RU" b="1" dirty="0" smtClean="0">
                <a:solidFill>
                  <a:schemeClr val="tx1"/>
                </a:solidFill>
              </a:rPr>
              <a:t>, 2017; В.С. </a:t>
            </a:r>
            <a:r>
              <a:rPr lang="ru-RU" b="1" dirty="0" err="1" smtClean="0">
                <a:solidFill>
                  <a:schemeClr val="tx1"/>
                </a:solidFill>
              </a:rPr>
              <a:t>Сосуновский</a:t>
            </a:r>
            <a:r>
              <a:rPr lang="ru-RU" b="1" dirty="0" smtClean="0">
                <a:solidFill>
                  <a:schemeClr val="tx1"/>
                </a:solidFill>
              </a:rPr>
              <a:t>, 2020 и др.).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714620"/>
            <a:ext cx="8643998" cy="1785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</a:rPr>
              <a:t>В этом направлении </a:t>
            </a:r>
            <a:r>
              <a:rPr lang="ru-RU" b="1" dirty="0" err="1" smtClean="0">
                <a:solidFill>
                  <a:schemeClr val="tx1"/>
                </a:solidFill>
              </a:rPr>
              <a:t>кинезиология</a:t>
            </a:r>
            <a:r>
              <a:rPr lang="ru-RU" b="1" dirty="0" smtClean="0">
                <a:solidFill>
                  <a:schemeClr val="tx1"/>
                </a:solidFill>
              </a:rPr>
              <a:t> включает в себя два больших аспекта развития ребенка, </a:t>
            </a:r>
            <a:r>
              <a:rPr lang="ru-RU" b="1" dirty="0" smtClean="0">
                <a:solidFill>
                  <a:srgbClr val="0066FF"/>
                </a:solidFill>
              </a:rPr>
              <a:t>это формирование двигательных действий </a:t>
            </a:r>
            <a:r>
              <a:rPr lang="ru-RU" b="1" dirty="0" smtClean="0">
                <a:solidFill>
                  <a:schemeClr val="tx1"/>
                </a:solidFill>
              </a:rPr>
              <a:t>и </a:t>
            </a:r>
            <a:r>
              <a:rPr lang="ru-RU" b="1" dirty="0" smtClean="0">
                <a:solidFill>
                  <a:srgbClr val="FF0000"/>
                </a:solidFill>
              </a:rPr>
              <a:t>развитие его интеллекта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</a:rPr>
              <a:t> В рамках </a:t>
            </a:r>
            <a:r>
              <a:rPr lang="ru-RU" b="1" dirty="0" err="1" smtClean="0">
                <a:solidFill>
                  <a:schemeClr val="tx1"/>
                </a:solidFill>
              </a:rPr>
              <a:t>кинезиологии</a:t>
            </a:r>
            <a:r>
              <a:rPr lang="ru-RU" b="1" dirty="0" smtClean="0">
                <a:solidFill>
                  <a:schemeClr val="tx1"/>
                </a:solidFill>
              </a:rPr>
              <a:t> рассматривается понятие </a:t>
            </a:r>
            <a:r>
              <a:rPr lang="ru-RU" b="1" dirty="0" smtClean="0">
                <a:solidFill>
                  <a:srgbClr val="FF00FF"/>
                </a:solidFill>
              </a:rPr>
              <a:t>«</a:t>
            </a:r>
            <a:r>
              <a:rPr lang="ru-RU" b="1" dirty="0" err="1" smtClean="0">
                <a:solidFill>
                  <a:srgbClr val="FF00FF"/>
                </a:solidFill>
              </a:rPr>
              <a:t>кинезиологический</a:t>
            </a:r>
            <a:r>
              <a:rPr lang="ru-RU" b="1" dirty="0" smtClean="0">
                <a:solidFill>
                  <a:srgbClr val="FF00FF"/>
                </a:solidFill>
              </a:rPr>
              <a:t> потенциал» </a:t>
            </a:r>
            <a:r>
              <a:rPr lang="ru-RU" b="1" dirty="0" smtClean="0">
                <a:solidFill>
                  <a:schemeClr val="tx1"/>
                </a:solidFill>
              </a:rPr>
              <a:t>человека, отражающий интегративное единство его </a:t>
            </a:r>
            <a:r>
              <a:rPr lang="ru-RU" b="1" dirty="0" err="1" smtClean="0">
                <a:solidFill>
                  <a:schemeClr val="tx1"/>
                </a:solidFill>
              </a:rPr>
              <a:t>психо-телеснодвигательных</a:t>
            </a:r>
            <a:r>
              <a:rPr lang="ru-RU" b="1" dirty="0" smtClean="0">
                <a:solidFill>
                  <a:schemeClr val="tx1"/>
                </a:solidFill>
              </a:rPr>
              <a:t> качеств и способностей.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643446"/>
            <a:ext cx="8643998" cy="1785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Под </a:t>
            </a:r>
            <a:r>
              <a:rPr lang="ru-RU" dirty="0" err="1" smtClean="0">
                <a:solidFill>
                  <a:schemeClr val="tx1"/>
                </a:solidFill>
              </a:rPr>
              <a:t>кинезиологическим</a:t>
            </a:r>
            <a:r>
              <a:rPr lang="ru-RU" dirty="0" smtClean="0">
                <a:solidFill>
                  <a:schemeClr val="tx1"/>
                </a:solidFill>
              </a:rPr>
              <a:t> подходом к физическому воспитанию детей дошкольного возраста мы понимаем смещение акцента </a:t>
            </a:r>
            <a:r>
              <a:rPr lang="ru-RU" b="1" dirty="0" smtClean="0">
                <a:solidFill>
                  <a:schemeClr val="tx1"/>
                </a:solidFill>
              </a:rPr>
              <a:t>с развития только физических качеств дошкольников на формирование </a:t>
            </a:r>
            <a:r>
              <a:rPr lang="ru-RU" b="1" dirty="0" err="1" smtClean="0">
                <a:solidFill>
                  <a:schemeClr val="tx1"/>
                </a:solidFill>
              </a:rPr>
              <a:t>кинезиологического</a:t>
            </a:r>
            <a:r>
              <a:rPr lang="ru-RU" b="1" dirty="0" smtClean="0">
                <a:solidFill>
                  <a:schemeClr val="tx1"/>
                </a:solidFill>
              </a:rPr>
              <a:t> потенциала ребенка</a:t>
            </a:r>
            <a:r>
              <a:rPr lang="ru-RU" dirty="0" smtClean="0">
                <a:solidFill>
                  <a:schemeClr val="tx1"/>
                </a:solidFill>
              </a:rPr>
              <a:t>, который включает в себя </a:t>
            </a:r>
            <a:r>
              <a:rPr lang="ru-RU" b="1" dirty="0" smtClean="0">
                <a:solidFill>
                  <a:srgbClr val="FF00FF"/>
                </a:solidFill>
              </a:rPr>
              <a:t>соматические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rgbClr val="00CC00"/>
                </a:solidFill>
              </a:rPr>
              <a:t>психосоматомоторные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психомоторные </a:t>
            </a:r>
            <a:r>
              <a:rPr lang="ru-RU" b="1" dirty="0" smtClean="0">
                <a:solidFill>
                  <a:schemeClr val="tx1"/>
                </a:solidFill>
              </a:rPr>
              <a:t>и </a:t>
            </a:r>
            <a:r>
              <a:rPr lang="ru-RU" b="1" dirty="0" smtClean="0">
                <a:solidFill>
                  <a:srgbClr val="0066FF"/>
                </a:solidFill>
              </a:rPr>
              <a:t>физические качества </a:t>
            </a:r>
            <a:endParaRPr lang="ru-RU" b="1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125"/>
            <a:ext cx="2182511" cy="296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67611"/>
            <a:ext cx="2054995" cy="251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2" y="3366132"/>
            <a:ext cx="23812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8" y="3600267"/>
            <a:ext cx="2349822" cy="285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034" y="3427073"/>
            <a:ext cx="2044640" cy="282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1560" y="2636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Calibri"/>
              </a:rPr>
              <a:t>Джон Локк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3940" y="316328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Жан Пиаже</a:t>
            </a:r>
            <a:endParaRPr lang="ru-RU" dirty="0"/>
          </a:p>
        </p:txBody>
      </p:sp>
      <p:pic>
        <p:nvPicPr>
          <p:cNvPr id="25602" name="Picture 2" descr="https://avatars.mds.yandex.net/get-entity_search/1546299/861545075/S600xU_2x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19" y="98124"/>
            <a:ext cx="2072035" cy="290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22394" y="305934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 М. Сеченов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321233" y="282157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Павлов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8654" y="631544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П.Ф. Лесгафт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665803" y="6500114"/>
            <a:ext cx="231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Н.А. Бернштейн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020272" y="6443660"/>
            <a:ext cx="178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Л.С. Выготский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6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НАТАШИНО\РИП      ГОРОДСКОЙ СЕМИНАР\Дворкина Н.И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7801"/>
            <a:ext cx="2160240" cy="325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9571" y="3496445"/>
            <a:ext cx="180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Н.И. Дворкина </a:t>
            </a:r>
            <a:endParaRPr lang="ru-RU" dirty="0"/>
          </a:p>
        </p:txBody>
      </p:sp>
      <p:pic>
        <p:nvPicPr>
          <p:cNvPr id="27651" name="Picture 3" descr="D:\НАТАШИНО\РИП      ГОРОДСКОЙ СЕМИНАР\Каданцева Галия Абдулловн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81111"/>
            <a:ext cx="1905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8196" y="63173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Г.А. </a:t>
            </a:r>
            <a:r>
              <a:rPr lang="ru-RU" dirty="0" err="1" smtClean="0"/>
              <a:t>Каданцева</a:t>
            </a:r>
            <a:endParaRPr lang="ru-RU" dirty="0"/>
          </a:p>
        </p:txBody>
      </p:sp>
      <p:pic>
        <p:nvPicPr>
          <p:cNvPr id="27652" name="Picture 4" descr="D:\НАТАШИНО\РИП      ГОРОДСКОЙ СЕМИНАР\Спирина И.К.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87554"/>
            <a:ext cx="2304256" cy="307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647992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И.К. Спирина</a:t>
            </a:r>
            <a:endParaRPr lang="ru-RU" dirty="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494" y="189701"/>
            <a:ext cx="2529604" cy="252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72200" y="285293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С.Ю. Максимова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2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62" y="2054883"/>
            <a:ext cx="2868761" cy="22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916" y="70458"/>
            <a:ext cx="2670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099" y="587008"/>
            <a:ext cx="3034857" cy="212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994" y="1916832"/>
            <a:ext cx="3344200" cy="216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D:\НАТАШИНО\РИП      ГОРОДСКОЙ СЕМИНАР\ФОТО физра\IMG_20240729_1042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17648"/>
            <a:ext cx="2683495" cy="20205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629" y="3191396"/>
            <a:ext cx="2853265" cy="366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667" y="4393288"/>
            <a:ext cx="3237659" cy="244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13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142852"/>
            <a:ext cx="7786742" cy="10572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 двигательной подготовки для формирования 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кинезиологического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потенциала у детей старшего дошкольного возраста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357298"/>
            <a:ext cx="7858180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средства гимнастики мозга П.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Дениссона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428868"/>
            <a:ext cx="7858180" cy="11430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средства мозжечковой стимуляции – вестибулярные упражнения статического и динамического плана</a:t>
            </a:r>
            <a:endParaRPr lang="ru-RU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3714752"/>
            <a:ext cx="7858180" cy="12858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средства нейропсихологии </a:t>
            </a:r>
            <a:r>
              <a:rPr lang="ru-RU" sz="2000" b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– двигательные программы, задания на тренировку зрительно-моторного восприятия, двигательного внимания и двигательного интеллекта</a:t>
            </a:r>
            <a:endParaRPr lang="ru-RU" sz="2000" b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5429264"/>
            <a:ext cx="7858180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средства тренировки комплексного сенсорного ответа – полосы препятствий, сенсомоторные дорожки</a:t>
            </a:r>
            <a:endParaRPr lang="ru-RU" sz="2000" b="1" dirty="0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214282" y="714356"/>
            <a:ext cx="50006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2393205" y="3321843"/>
            <a:ext cx="521497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14282" y="1857364"/>
            <a:ext cx="357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85720" y="2857496"/>
            <a:ext cx="357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85720" y="4214818"/>
            <a:ext cx="357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85720" y="5929330"/>
            <a:ext cx="357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t="14690" r="6750"/>
          <a:stretch/>
        </p:blipFill>
        <p:spPr bwMode="auto">
          <a:xfrm>
            <a:off x="179512" y="332656"/>
            <a:ext cx="4384600" cy="3384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627" name="Picture 3" descr="E:\Физра Кинезиология\photo_4_2024-08-11_20-55-0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6" r="23846" b="11859"/>
          <a:stretch/>
        </p:blipFill>
        <p:spPr bwMode="auto">
          <a:xfrm>
            <a:off x="4860032" y="2132856"/>
            <a:ext cx="4032448" cy="4492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8104" y="26064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Упражнения на координационной доске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E:\Физра Кинезиология\photo_49_2024-08-11_20-55-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4" b="5702"/>
          <a:stretch/>
        </p:blipFill>
        <p:spPr bwMode="auto">
          <a:xfrm>
            <a:off x="425967" y="155320"/>
            <a:ext cx="2582465" cy="30327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E:\Физра Кинезиология\photo_61_2024-08-11_20-55-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0" b="14610"/>
          <a:stretch/>
        </p:blipFill>
        <p:spPr bwMode="auto">
          <a:xfrm>
            <a:off x="5436096" y="321608"/>
            <a:ext cx="3024336" cy="27001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15976" r="28259" b="13799"/>
          <a:stretch/>
        </p:blipFill>
        <p:spPr bwMode="auto">
          <a:xfrm>
            <a:off x="2411760" y="3356992"/>
            <a:ext cx="4056856" cy="3178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08432" y="260648"/>
            <a:ext cx="2211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Упражнения на доске </a:t>
            </a:r>
            <a:r>
              <a:rPr lang="ru-RU" b="1" dirty="0" err="1" smtClean="0"/>
              <a:t>Бильгоу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6" t="26830" r="32168" b="15961"/>
          <a:stretch/>
        </p:blipFill>
        <p:spPr bwMode="auto">
          <a:xfrm>
            <a:off x="713393" y="274558"/>
            <a:ext cx="3168352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6" t="18630" r="32348" b="24760"/>
          <a:stretch/>
        </p:blipFill>
        <p:spPr bwMode="auto">
          <a:xfrm>
            <a:off x="5220072" y="349292"/>
            <a:ext cx="2957614" cy="30936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604" name="Picture 4" descr="L:\РИП новый\ГОРОДСКОЙ СЕМИНАР 23 год Югова Кокорева\дорожка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40015"/>
            <a:ext cx="3847069" cy="28853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3" t="28577" r="17055" b="13853"/>
          <a:stretch/>
        </p:blipFill>
        <p:spPr bwMode="auto">
          <a:xfrm>
            <a:off x="4658692" y="3740015"/>
            <a:ext cx="4080373" cy="28362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55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928802"/>
            <a:ext cx="8229600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362</TotalTime>
  <Words>325</Words>
  <Application>Microsoft Office PowerPoint</Application>
  <PresentationFormat>Экран (4:3)</PresentationFormat>
  <Paragraphs>46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Углы</vt:lpstr>
      <vt:lpstr>Теоретические основы кинезиологического подхода к физическому воспитанию дошкольников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Теоретико-эмпирические предпосылки построения физического воспитания детей старшего дошкольного возраста на основе кинезиологического подхода</dc:title>
  <dc:creator>CBETA</dc:creator>
  <cp:lastModifiedBy>Пользователь Windows</cp:lastModifiedBy>
  <cp:revision>40</cp:revision>
  <dcterms:created xsi:type="dcterms:W3CDTF">2024-08-04T18:56:44Z</dcterms:created>
  <dcterms:modified xsi:type="dcterms:W3CDTF">2025-03-23T09:08:29Z</dcterms:modified>
</cp:coreProperties>
</file>